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notesMasterIdLst>
    <p:notesMasterId r:id="rId4"/>
  </p:notesMasterIdLst>
  <p:handoutMasterIdLst>
    <p:handoutMasterId r:id="rId5"/>
  </p:handoutMasterIdLst>
  <p:sldIdLst>
    <p:sldId id="415" r:id="rId2"/>
    <p:sldId id="418" r:id="rId3"/>
  </p:sldIdLst>
  <p:sldSz cx="9144000" cy="6858000" type="screen4x3"/>
  <p:notesSz cx="9928225" cy="6797675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E0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等深淺樣式 4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84E427A-3D55-4303-BF80-6455036E1DE7}" styleName="佈景主題樣式 1 - 輔色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2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111B01F-B46F-4A86-AF60-9238890C2DF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HK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5789883-BB43-4ACA-B480-A210F2A72A8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623697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753B50-9CA7-4B21-8308-984FC4109696}" type="datetimeFigureOut">
              <a:rPr lang="en-HK" smtClean="0"/>
              <a:t>26/9/2022</a:t>
            </a:fld>
            <a:endParaRPr lang="en-H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A09C13-845E-4A45-AB2C-6C6320CD55E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H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997D07-5303-4286-8526-4B3918F5ECD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623697" y="6456612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9C71F4-09F8-47AE-B7C7-76250D54216F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1843994132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5623697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DB2FA4-069B-4FF5-8AFD-7BB5C550BE35}" type="datetimeFigureOut">
              <a:rPr lang="zh-HK" altLang="en-US" smtClean="0"/>
              <a:t>26/9/2022</a:t>
            </a:fld>
            <a:endParaRPr lang="zh-HK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3435350" y="849313"/>
            <a:ext cx="3057525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HK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992823" y="3271381"/>
            <a:ext cx="7942580" cy="26765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5623697" y="6456612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2EDA2D-ABBA-4761-866E-5767442B4BD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99529116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lumMod val="75000"/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611C5-0B2B-49C1-A502-DA161BD01CC7}" type="datetime1">
              <a:rPr lang="zh-HK" altLang="en-US" smtClean="0"/>
              <a:t>26/9/2022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1CD2-DC05-478F-AE0E-21825D30F31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711601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008A3-A3D7-4690-BCD0-AC50BC2E5EAD}" type="datetime1">
              <a:rPr lang="zh-HK" altLang="en-US" smtClean="0"/>
              <a:t>26/9/2022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1CD2-DC05-478F-AE0E-21825D30F31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351932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AC59E-F9EE-438E-9566-1FB78C4580A1}" type="datetime1">
              <a:rPr lang="zh-HK" altLang="en-US" smtClean="0"/>
              <a:t>26/9/2022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1CD2-DC05-478F-AE0E-21825D30F314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537103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819BF-093F-4623-8F2B-9BC0E9F27178}" type="datetime1">
              <a:rPr lang="zh-HK" altLang="en-US" smtClean="0"/>
              <a:t>26/9/2022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1CD2-DC05-478F-AE0E-21825D30F31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827540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DCA2A-630B-4FCD-BF34-A673F3B34B03}" type="datetime1">
              <a:rPr lang="zh-HK" altLang="en-US" smtClean="0"/>
              <a:t>26/9/2022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1CD2-DC05-478F-AE0E-21825D30F314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38362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399A6-D294-4F5D-AB89-22D3FC6EB525}" type="datetime1">
              <a:rPr lang="zh-HK" altLang="en-US" smtClean="0"/>
              <a:t>26/9/2022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1CD2-DC05-478F-AE0E-21825D30F31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565445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5FCD4-3FF9-44E5-A2C8-5D8337D02A40}" type="datetime1">
              <a:rPr lang="zh-HK" altLang="en-US" smtClean="0"/>
              <a:t>26/9/2022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1CD2-DC05-478F-AE0E-21825D30F31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112885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A00F9-E5BB-4FB0-BCF4-CE24E08F736E}" type="datetime1">
              <a:rPr lang="zh-HK" altLang="en-US" smtClean="0"/>
              <a:t>26/9/2022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1CD2-DC05-478F-AE0E-21825D30F31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45826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56145-E35E-4C75-BD56-4AD830960263}" type="datetime1">
              <a:rPr lang="zh-HK" altLang="en-US" smtClean="0"/>
              <a:t>26/9/2022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1CD2-DC05-478F-AE0E-21825D30F31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834007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90230-FFFD-4183-883D-E4D45B1E743F}" type="datetime1">
              <a:rPr lang="zh-HK" altLang="en-US" smtClean="0"/>
              <a:t>26/9/2022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1CD2-DC05-478F-AE0E-21825D30F31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831295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9B2A6-DD4E-433B-AE84-CB811D91B5F1}" type="datetime1">
              <a:rPr lang="zh-HK" altLang="en-US" smtClean="0"/>
              <a:t>26/9/2022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1CD2-DC05-478F-AE0E-21825D30F31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584070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92A5C-6A03-4C14-8812-F50503BBA8C7}" type="datetime1">
              <a:rPr lang="zh-HK" altLang="en-US" smtClean="0"/>
              <a:t>26/9/2022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1CD2-DC05-478F-AE0E-21825D30F31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06551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54D19-DA92-4129-BEC3-31671FBD0C1A}" type="datetime1">
              <a:rPr lang="zh-HK" altLang="en-US" smtClean="0"/>
              <a:t>26/9/2022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1CD2-DC05-478F-AE0E-21825D30F31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588646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3505D-A667-4563-961E-B8E55FE81B98}" type="datetime1">
              <a:rPr lang="zh-HK" altLang="en-US" smtClean="0"/>
              <a:t>26/9/2022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1CD2-DC05-478F-AE0E-21825D30F31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32847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FD44B-3AB6-46D0-A0EC-D5B49E0FA0BD}" type="datetime1">
              <a:rPr lang="zh-HK" altLang="en-US" smtClean="0"/>
              <a:t>26/9/2022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1CD2-DC05-478F-AE0E-21825D30F31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00030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7D2DD-62FE-4C33-A8C9-A48EACA88B51}" type="datetime1">
              <a:rPr lang="zh-HK" altLang="en-US" smtClean="0"/>
              <a:t>26/9/2022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1CD2-DC05-478F-AE0E-21825D30F31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834569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0542DA-5EB0-4B01-A4C1-F34C29E2849D}" type="datetime1">
              <a:rPr lang="zh-HK" altLang="en-US" smtClean="0"/>
              <a:t>26/9/2022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E2EC1CD2-DC05-478F-AE0E-21825D30F31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12238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774" r:id="rId12"/>
    <p:sldLayoutId id="2147483775" r:id="rId13"/>
    <p:sldLayoutId id="2147483776" r:id="rId14"/>
    <p:sldLayoutId id="2147483777" r:id="rId15"/>
    <p:sldLayoutId id="2147483778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Image result for shue yan university">
            <a:extLst>
              <a:ext uri="{FF2B5EF4-FFF2-40B4-BE49-F238E27FC236}">
                <a16:creationId xmlns:a16="http://schemas.microsoft.com/office/drawing/2014/main" id="{0D05FE14-4BCF-4257-9A2C-96C73C689FA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35" r="23366"/>
          <a:stretch/>
        </p:blipFill>
        <p:spPr bwMode="auto">
          <a:xfrm>
            <a:off x="308252" y="1114281"/>
            <a:ext cx="3067300" cy="2872800"/>
          </a:xfrm>
          <a:custGeom>
            <a:avLst/>
            <a:gdLst/>
            <a:ahLst/>
            <a:cxnLst/>
            <a:rect l="l" t="t" r="r" b="b"/>
            <a:pathLst>
              <a:path w="4551305" h="3429000">
                <a:moveTo>
                  <a:pt x="509916" y="0"/>
                </a:moveTo>
                <a:lnTo>
                  <a:pt x="4551305" y="0"/>
                </a:lnTo>
                <a:lnTo>
                  <a:pt x="4551305" y="1"/>
                </a:lnTo>
                <a:lnTo>
                  <a:pt x="3693885" y="1"/>
                </a:lnTo>
                <a:lnTo>
                  <a:pt x="3181696" y="3429000"/>
                </a:lnTo>
                <a:lnTo>
                  <a:pt x="0" y="3429000"/>
                </a:lnTo>
                <a:close/>
              </a:path>
            </a:pathLst>
          </a:cu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HB and LB 201712">
            <a:extLst>
              <a:ext uri="{FF2B5EF4-FFF2-40B4-BE49-F238E27FC236}">
                <a16:creationId xmlns:a16="http://schemas.microsoft.com/office/drawing/2014/main" id="{DC721B55-59CD-41F3-A0DD-A8893AAF67B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54" r="26181" b="2"/>
          <a:stretch/>
        </p:blipFill>
        <p:spPr bwMode="auto">
          <a:xfrm>
            <a:off x="0" y="3943421"/>
            <a:ext cx="2460567" cy="2908759"/>
          </a:xfrm>
          <a:custGeom>
            <a:avLst/>
            <a:gdLst/>
            <a:ahLst/>
            <a:cxnLst/>
            <a:rect l="l" t="t" r="r" b="b"/>
            <a:pathLst>
              <a:path w="3514376" h="3429001">
                <a:moveTo>
                  <a:pt x="332680" y="0"/>
                </a:moveTo>
                <a:lnTo>
                  <a:pt x="3514376" y="0"/>
                </a:lnTo>
                <a:lnTo>
                  <a:pt x="3002186" y="3429001"/>
                </a:lnTo>
                <a:lnTo>
                  <a:pt x="0" y="3429001"/>
                </a:lnTo>
                <a:lnTo>
                  <a:pt x="0" y="2237155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94675CDD-121E-4FDA-84FB-E808340B8D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49009" y="4539343"/>
            <a:ext cx="243837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Isosceles Triangle 30">
            <a:extLst>
              <a:ext uri="{FF2B5EF4-FFF2-40B4-BE49-F238E27FC236}">
                <a16:creationId xmlns:a16="http://schemas.microsoft.com/office/drawing/2014/main" id="{20FC0D0D-9D04-4683-842B-5F163DB414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1110344"/>
            <a:ext cx="631947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Wave 6">
            <a:extLst>
              <a:ext uri="{FF2B5EF4-FFF2-40B4-BE49-F238E27FC236}">
                <a16:creationId xmlns:a16="http://schemas.microsoft.com/office/drawing/2014/main" id="{839F7BC8-0757-4E09-A9A9-349216EE3C76}"/>
              </a:ext>
            </a:extLst>
          </p:cNvPr>
          <p:cNvSpPr/>
          <p:nvPr/>
        </p:nvSpPr>
        <p:spPr>
          <a:xfrm>
            <a:off x="3375552" y="1543236"/>
            <a:ext cx="5384799" cy="3661556"/>
          </a:xfrm>
          <a:prstGeom prst="wave">
            <a:avLst>
              <a:gd name="adj1" fmla="val 12500"/>
              <a:gd name="adj2" fmla="val -21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/>
          <a:p>
            <a:pPr algn="ctr" defTabSz="457200">
              <a:spcBef>
                <a:spcPts val="1000"/>
              </a:spcBef>
              <a:buClr>
                <a:schemeClr val="accent1">
                  <a:lumMod val="75000"/>
                </a:schemeClr>
              </a:buClr>
              <a:buSzPct val="80000"/>
            </a:pPr>
            <a:r>
              <a:rPr lang="en-US" altLang="zh-TW" sz="2600" b="1" dirty="0">
                <a:solidFill>
                  <a:schemeClr val="bg1"/>
                </a:solidFill>
              </a:rPr>
              <a:t>2022-23 </a:t>
            </a:r>
            <a:r>
              <a:rPr lang="ja-JP" altLang="en-US" sz="2600" b="1">
                <a:solidFill>
                  <a:schemeClr val="bg1"/>
                </a:solidFill>
              </a:rPr>
              <a:t>年度</a:t>
            </a:r>
            <a:endParaRPr lang="en-US" altLang="ja-JP" sz="2600" b="1" dirty="0">
              <a:solidFill>
                <a:schemeClr val="bg1"/>
              </a:solidFill>
            </a:endParaRPr>
          </a:p>
          <a:p>
            <a:pPr algn="ctr" defTabSz="457200">
              <a:spcBef>
                <a:spcPts val="1000"/>
              </a:spcBef>
              <a:buClr>
                <a:schemeClr val="accent1">
                  <a:lumMod val="75000"/>
                </a:schemeClr>
              </a:buClr>
              <a:buSzPct val="80000"/>
            </a:pPr>
            <a:r>
              <a:rPr lang="zh-TW" altLang="en-US" sz="2600" b="1" dirty="0">
                <a:solidFill>
                  <a:schemeClr val="bg1"/>
                </a:solidFill>
              </a:rPr>
              <a:t>三年級入學</a:t>
            </a:r>
            <a:r>
              <a:rPr lang="en-US" altLang="zh-TW" sz="2600" b="1" dirty="0">
                <a:solidFill>
                  <a:schemeClr val="bg1"/>
                </a:solidFill>
              </a:rPr>
              <a:t>(Year </a:t>
            </a:r>
            <a:r>
              <a:rPr lang="en-US" altLang="zh-HK" sz="2600" b="1" dirty="0">
                <a:solidFill>
                  <a:schemeClr val="bg1"/>
                </a:solidFill>
              </a:rPr>
              <a:t>3</a:t>
            </a:r>
            <a:r>
              <a:rPr lang="en-US" altLang="zh-TW" sz="2600" b="1" dirty="0">
                <a:solidFill>
                  <a:schemeClr val="bg1"/>
                </a:solidFill>
              </a:rPr>
              <a:t> entry)</a:t>
            </a:r>
            <a:r>
              <a:rPr lang="zh-TW" altLang="en-US" sz="2600" b="1" dirty="0">
                <a:solidFill>
                  <a:schemeClr val="bg1"/>
                </a:solidFill>
              </a:rPr>
              <a:t>同學</a:t>
            </a:r>
            <a:endParaRPr lang="en-US" altLang="zh-TW" sz="2600" b="1" dirty="0">
              <a:solidFill>
                <a:schemeClr val="bg1"/>
              </a:solidFill>
            </a:endParaRPr>
          </a:p>
          <a:p>
            <a:pPr algn="ctr" defTabSz="457200">
              <a:spcBef>
                <a:spcPts val="1000"/>
              </a:spcBef>
              <a:buClr>
                <a:schemeClr val="accent1">
                  <a:lumMod val="75000"/>
                </a:schemeClr>
              </a:buClr>
              <a:buSzPct val="80000"/>
            </a:pPr>
            <a:r>
              <a:rPr lang="zh-TW" altLang="en-US" sz="2600" b="1" dirty="0">
                <a:solidFill>
                  <a:schemeClr val="bg1"/>
                </a:solidFill>
              </a:rPr>
              <a:t>修科指引</a:t>
            </a:r>
            <a:endParaRPr lang="en-US" altLang="zh-TW" sz="2600" b="1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245A03F1-A320-4495-A401-ADCB4F4EA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42997" y="7151706"/>
            <a:ext cx="512504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E2EC1CD2-DC05-478F-AE0E-21825D30F314}" type="slidenum">
              <a:rPr lang="en-US" altLang="zh-HK" smtClean="0"/>
              <a:pPr>
                <a:spcAft>
                  <a:spcPts val="600"/>
                </a:spcAft>
              </a:pPr>
              <a:t>1</a:t>
            </a:fld>
            <a:endParaRPr lang="en-US" altLang="zh-HK"/>
          </a:p>
        </p:txBody>
      </p:sp>
      <p:pic>
        <p:nvPicPr>
          <p:cNvPr id="1026" name="Picture 2" descr="http://www.hksyu.edu/sociology/Public/images/heard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20"/>
            <a:ext cx="9144000" cy="1110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文字方塊 9">
            <a:extLst>
              <a:ext uri="{FF2B5EF4-FFF2-40B4-BE49-F238E27FC236}">
                <a16:creationId xmlns:a16="http://schemas.microsoft.com/office/drawing/2014/main" id="{E61317E3-E7CA-4348-B58E-0497BDF74CF1}"/>
              </a:ext>
            </a:extLst>
          </p:cNvPr>
          <p:cNvSpPr txBox="1"/>
          <p:nvPr/>
        </p:nvSpPr>
        <p:spPr>
          <a:xfrm>
            <a:off x="3793067" y="5595695"/>
            <a:ext cx="5103108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zh-TW" sz="2600" dirty="0"/>
              <a:t>(</a:t>
            </a:r>
            <a:r>
              <a:rPr lang="zh-TW" altLang="en-US" sz="2600" dirty="0"/>
              <a:t>入學後兩年內共修</a:t>
            </a:r>
            <a:r>
              <a:rPr lang="en-US" altLang="zh-TW" sz="2600" dirty="0"/>
              <a:t>62</a:t>
            </a:r>
            <a:r>
              <a:rPr lang="zh-TW" altLang="en-US" sz="2600" dirty="0"/>
              <a:t>學分畢業</a:t>
            </a:r>
            <a:r>
              <a:rPr lang="en-US" altLang="zh-TW" sz="2600" dirty="0"/>
              <a:t>)</a:t>
            </a:r>
            <a:endParaRPr lang="zh-TW" altLang="en-US" sz="2600" dirty="0"/>
          </a:p>
        </p:txBody>
      </p:sp>
      <p:pic>
        <p:nvPicPr>
          <p:cNvPr id="11" name="Picture 2">
            <a:extLst>
              <a:ext uri="{FF2B5EF4-FFF2-40B4-BE49-F238E27FC236}">
                <a16:creationId xmlns:a16="http://schemas.microsoft.com/office/drawing/2014/main" id="{75ADC22D-6F66-9841-8C69-EA8757D7E57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30950" y="4073243"/>
            <a:ext cx="1026161" cy="868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5132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33D10B2-8F70-4880-AF69-F623691243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3080993"/>
              </p:ext>
            </p:extLst>
          </p:nvPr>
        </p:nvGraphicFramePr>
        <p:xfrm>
          <a:off x="513308" y="-11956"/>
          <a:ext cx="6306942" cy="6819148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617207">
                  <a:extLst>
                    <a:ext uri="{9D8B030D-6E8A-4147-A177-3AD203B41FA5}">
                      <a16:colId xmlns:a16="http://schemas.microsoft.com/office/drawing/2014/main" val="1758619390"/>
                    </a:ext>
                  </a:extLst>
                </a:gridCol>
                <a:gridCol w="517870">
                  <a:extLst>
                    <a:ext uri="{9D8B030D-6E8A-4147-A177-3AD203B41FA5}">
                      <a16:colId xmlns:a16="http://schemas.microsoft.com/office/drawing/2014/main" val="2411418201"/>
                    </a:ext>
                  </a:extLst>
                </a:gridCol>
                <a:gridCol w="4038149">
                  <a:extLst>
                    <a:ext uri="{9D8B030D-6E8A-4147-A177-3AD203B41FA5}">
                      <a16:colId xmlns:a16="http://schemas.microsoft.com/office/drawing/2014/main" val="3538842329"/>
                    </a:ext>
                  </a:extLst>
                </a:gridCol>
                <a:gridCol w="1133716">
                  <a:extLst>
                    <a:ext uri="{9D8B030D-6E8A-4147-A177-3AD203B41FA5}">
                      <a16:colId xmlns:a16="http://schemas.microsoft.com/office/drawing/2014/main" val="4241227567"/>
                    </a:ext>
                  </a:extLst>
                </a:gridCol>
              </a:tblGrid>
              <a:tr h="182437">
                <a:tc gridSpan="3"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9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chemeClr val="bg2">
                        <a:lumMod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Credits</a:t>
                      </a:r>
                      <a:endParaRPr lang="zh-TW" sz="9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chemeClr val="bg2">
                        <a:lumMod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3005292"/>
                  </a:ext>
                </a:extLst>
              </a:tr>
              <a:tr h="182437">
                <a:tc gridSpan="3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HK" sz="9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Compulsory Courses</a:t>
                      </a:r>
                      <a:endParaRPr lang="zh-TW" altLang="zh-HK" sz="9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9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9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7521603"/>
                  </a:ext>
                </a:extLst>
              </a:tr>
              <a:tr h="182437">
                <a:tc gridSpan="3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TW" sz="9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Language Requirements</a:t>
                      </a:r>
                      <a:endParaRPr lang="zh-TW" altLang="zh-HK" sz="9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HK" altLang="en-US" dirty="0"/>
                    </a:p>
                  </a:txBody>
                  <a:tcPr marL="35191" marR="35191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HK" altLang="en-US" dirty="0"/>
                    </a:p>
                  </a:txBody>
                  <a:tcPr marL="35191" marR="35191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altLang="zh-HK" sz="9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zh-TW" sz="9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7540337"/>
                  </a:ext>
                </a:extLst>
              </a:tr>
              <a:tr h="182437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ts val="1700"/>
                        </a:lnSpc>
                      </a:pPr>
                      <a:r>
                        <a:rPr lang="en-US" sz="900" b="0" kern="12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CHI.</a:t>
                      </a:r>
                      <a:endParaRPr lang="zh-TW" altLang="en-US" sz="900" b="0" kern="12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189" marR="59189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ts val="1700"/>
                        </a:lnSpc>
                      </a:pPr>
                      <a:r>
                        <a:rPr lang="en-US" sz="900" b="0" kern="120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102</a:t>
                      </a:r>
                      <a:endParaRPr lang="zh-TW" altLang="en-US" sz="900" b="0" kern="120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189" marR="59189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ts val="1700"/>
                        </a:lnSpc>
                      </a:pPr>
                      <a:r>
                        <a:rPr lang="en-US" sz="900" b="0" kern="12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First Year Chinese (including Practical Chinese Writing)</a:t>
                      </a:r>
                      <a:endParaRPr lang="zh-TW" altLang="en-US" sz="900" b="0" kern="12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189" marR="59189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ts val="1700"/>
                        </a:lnSpc>
                      </a:pPr>
                      <a:endParaRPr lang="zh-HK" altLang="en-US" sz="900" b="0" kern="12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2060154"/>
                  </a:ext>
                </a:extLst>
              </a:tr>
              <a:tr h="182437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ts val="1700"/>
                        </a:lnSpc>
                      </a:pPr>
                      <a:r>
                        <a:rPr lang="en-US" sz="900" b="0" kern="12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ENG.</a:t>
                      </a:r>
                      <a:endParaRPr lang="zh-TW" altLang="en-US" sz="900" b="0" kern="12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189" marR="59189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ts val="1700"/>
                        </a:lnSpc>
                      </a:pPr>
                      <a:r>
                        <a:rPr lang="en-US" sz="900" b="0" kern="12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212</a:t>
                      </a:r>
                      <a:endParaRPr lang="zh-TW" altLang="en-US" sz="900" b="0" kern="12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189" marR="59189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ts val="1700"/>
                        </a:lnSpc>
                      </a:pPr>
                      <a:r>
                        <a:rPr lang="en-US" sz="900" b="0" kern="12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English Writing</a:t>
                      </a:r>
                      <a:endParaRPr lang="zh-TW" altLang="en-US" sz="900" b="0" kern="12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189" marR="59189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ts val="1700"/>
                        </a:lnSpc>
                      </a:pPr>
                      <a:endParaRPr lang="zh-HK" altLang="en-US" sz="900" b="0" kern="12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3204150"/>
                  </a:ext>
                </a:extLst>
              </a:tr>
              <a:tr h="191963">
                <a:tc gridSpan="3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HK" sz="9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Departmental Core Requirements:</a:t>
                      </a:r>
                      <a:endParaRPr lang="zh-TW" altLang="zh-HK" sz="9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9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TW" sz="9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2688146"/>
                  </a:ext>
                </a:extLst>
              </a:tr>
              <a:tr h="182437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9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0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307</a:t>
                      </a:r>
                      <a:endParaRPr lang="zh-TW" sz="90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Entrepreneurship and Society</a:t>
                      </a:r>
                      <a:endParaRPr lang="zh-TW" sz="9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9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7451467"/>
                  </a:ext>
                </a:extLst>
              </a:tr>
              <a:tr h="182437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900" b="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308</a:t>
                      </a:r>
                      <a:endParaRPr lang="zh-TW" sz="9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Culture, Heritage and Society</a:t>
                      </a:r>
                      <a:endParaRPr lang="zh-TW" sz="9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9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4266889"/>
                  </a:ext>
                </a:extLst>
              </a:tr>
              <a:tr h="182437">
                <a:tc gridSpan="3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HK" sz="9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Concentration Departmental Elective Courses (Choose 6 credits according to your chosen concentration)</a:t>
                      </a:r>
                      <a:endParaRPr lang="zh-TW" altLang="zh-HK" sz="9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HK" sz="9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TW" altLang="zh-HK" sz="9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 anchor="ctr">
                    <a:solidFill>
                      <a:srgbClr val="DAE0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5486244"/>
                  </a:ext>
                </a:extLst>
              </a:tr>
              <a:tr h="182437">
                <a:tc gridSpan="3"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00" u="sng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Culture, Heritage and Innovation Concentration</a:t>
                      </a:r>
                      <a:endParaRPr lang="zh-TW" sz="9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90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9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809636"/>
                  </a:ext>
                </a:extLst>
              </a:tr>
              <a:tr h="182437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9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0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311</a:t>
                      </a:r>
                      <a:endParaRPr lang="zh-TW" sz="90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Sustainable and Innovative Cities in the Contemporary World</a:t>
                      </a:r>
                      <a:endParaRPr lang="zh-TW" sz="9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9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3657147"/>
                  </a:ext>
                </a:extLst>
              </a:tr>
              <a:tr h="182437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 </a:t>
                      </a:r>
                      <a:endParaRPr lang="zh-TW" sz="9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0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312</a:t>
                      </a:r>
                      <a:endParaRPr lang="zh-TW" sz="90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Popular Culture in Asia</a:t>
                      </a:r>
                      <a:endParaRPr lang="zh-TW" sz="9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9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7491520"/>
                  </a:ext>
                </a:extLst>
              </a:tr>
              <a:tr h="182437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9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0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362</a:t>
                      </a:r>
                      <a:endParaRPr lang="zh-TW" sz="90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Tourism and Culture</a:t>
                      </a:r>
                      <a:endParaRPr lang="zh-TW" sz="9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9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8754144"/>
                  </a:ext>
                </a:extLst>
              </a:tr>
              <a:tr h="182437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900" b="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0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371</a:t>
                      </a:r>
                      <a:endParaRPr lang="zh-TW" sz="90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Chinese Culture and Society</a:t>
                      </a:r>
                      <a:endParaRPr lang="zh-TW" sz="9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9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7549530"/>
                  </a:ext>
                </a:extLst>
              </a:tr>
              <a:tr h="182437">
                <a:tc gridSpan="3"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00" u="sng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Entrepreneurship and Community Concentration</a:t>
                      </a:r>
                      <a:endParaRPr lang="zh-TW" sz="9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0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9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9447506"/>
                  </a:ext>
                </a:extLst>
              </a:tr>
              <a:tr h="182437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9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0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309</a:t>
                      </a:r>
                      <a:endParaRPr lang="zh-TW" sz="90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Community Economy</a:t>
                      </a:r>
                      <a:endParaRPr lang="zh-TW" sz="9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9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7277673"/>
                  </a:ext>
                </a:extLst>
              </a:tr>
              <a:tr h="182437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9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0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310</a:t>
                      </a:r>
                      <a:endParaRPr lang="zh-TW" sz="90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Social Enterprise in Asia</a:t>
                      </a:r>
                      <a:endParaRPr lang="zh-TW" sz="9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9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1281306"/>
                  </a:ext>
                </a:extLst>
              </a:tr>
              <a:tr h="182437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900" b="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 anchor="ctr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0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358</a:t>
                      </a:r>
                      <a:endParaRPr lang="zh-TW" sz="90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 anchor="ctr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Poverty, Social Policy and Social Innovation</a:t>
                      </a:r>
                      <a:endParaRPr lang="zh-TW" sz="9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9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 anchor="ctr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0100902"/>
                  </a:ext>
                </a:extLst>
              </a:tr>
              <a:tr h="182437">
                <a:tc gridSpan="3"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Non-concentration Departmental Elective Courses* (Choose 12 credits)</a:t>
                      </a:r>
                      <a:endParaRPr lang="zh-TW" sz="9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9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zh-TW" sz="9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0853174"/>
                  </a:ext>
                </a:extLst>
              </a:tr>
              <a:tr h="182437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950" b="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302</a:t>
                      </a:r>
                      <a:endParaRPr lang="zh-TW" sz="95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Environmental Sociology</a:t>
                      </a:r>
                      <a:endParaRPr lang="zh-TW" sz="95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9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187870"/>
                  </a:ext>
                </a:extLst>
              </a:tr>
              <a:tr h="182437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95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313</a:t>
                      </a:r>
                      <a:endParaRPr lang="zh-TW" sz="95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Sociology of Education</a:t>
                      </a:r>
                      <a:endParaRPr lang="zh-TW" sz="95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9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427350"/>
                  </a:ext>
                </a:extLst>
              </a:tr>
              <a:tr h="182437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95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321</a:t>
                      </a:r>
                      <a:endParaRPr lang="zh-TW" sz="95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Economic Sociology</a:t>
                      </a:r>
                      <a:endParaRPr lang="zh-TW" sz="95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9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2601581"/>
                  </a:ext>
                </a:extLst>
              </a:tr>
              <a:tr h="182437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95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333</a:t>
                      </a:r>
                      <a:endParaRPr lang="zh-TW" sz="95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Urban Sociology</a:t>
                      </a:r>
                      <a:endParaRPr lang="zh-TW" sz="95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9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9604512"/>
                  </a:ext>
                </a:extLst>
              </a:tr>
              <a:tr h="182437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95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334</a:t>
                      </a:r>
                      <a:endParaRPr lang="zh-TW" sz="95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Sociology of Deviance</a:t>
                      </a:r>
                      <a:endParaRPr lang="zh-TW" sz="95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9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94954"/>
                  </a:ext>
                </a:extLst>
              </a:tr>
              <a:tr h="182437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95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336</a:t>
                      </a:r>
                      <a:endParaRPr lang="zh-TW" sz="95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Love, Family and Kinship</a:t>
                      </a:r>
                      <a:endParaRPr lang="zh-TW" sz="95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9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5338872"/>
                  </a:ext>
                </a:extLst>
              </a:tr>
              <a:tr h="182437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95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337</a:t>
                      </a:r>
                      <a:endParaRPr lang="zh-TW" sz="95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Criminology</a:t>
                      </a:r>
                      <a:endParaRPr lang="zh-TW" sz="95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9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629103"/>
                  </a:ext>
                </a:extLst>
              </a:tr>
              <a:tr h="182437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95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339</a:t>
                      </a:r>
                      <a:endParaRPr lang="zh-TW" sz="95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Sociology of Religion</a:t>
                      </a:r>
                      <a:endParaRPr lang="zh-TW" sz="95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9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9953558"/>
                  </a:ext>
                </a:extLst>
              </a:tr>
              <a:tr h="182437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95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341</a:t>
                      </a:r>
                      <a:endParaRPr lang="zh-TW" sz="95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Sociology of Development</a:t>
                      </a:r>
                      <a:endParaRPr lang="zh-TW" sz="95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9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2256338"/>
                  </a:ext>
                </a:extLst>
              </a:tr>
              <a:tr h="182437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95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356</a:t>
                      </a:r>
                      <a:endParaRPr lang="zh-TW" sz="95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Gender Relation</a:t>
                      </a:r>
                      <a:endParaRPr lang="zh-TW" sz="95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9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526130"/>
                  </a:ext>
                </a:extLst>
              </a:tr>
              <a:tr h="182437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95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357</a:t>
                      </a:r>
                      <a:endParaRPr lang="zh-TW" sz="95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Migration and Mobility</a:t>
                      </a:r>
                      <a:endParaRPr lang="zh-TW" sz="95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9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3245212"/>
                  </a:ext>
                </a:extLst>
              </a:tr>
              <a:tr h="182437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95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359</a:t>
                      </a:r>
                      <a:endParaRPr lang="zh-TW" sz="95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Self, Emotion and Culture</a:t>
                      </a:r>
                      <a:endParaRPr lang="zh-TW" sz="95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9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5309046"/>
                  </a:ext>
                </a:extLst>
              </a:tr>
              <a:tr h="182437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95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360</a:t>
                      </a:r>
                      <a:endParaRPr lang="zh-TW" sz="95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Social Change and Modernity</a:t>
                      </a:r>
                      <a:endParaRPr lang="zh-TW" sz="95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9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2648755"/>
                  </a:ext>
                </a:extLst>
              </a:tr>
              <a:tr h="182437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95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altLang="zh-TW" sz="95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380</a:t>
                      </a:r>
                      <a:endParaRPr lang="zh-TW" sz="95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Arts and Everyday Life in the Digital Era</a:t>
                      </a:r>
                      <a:endParaRPr lang="zh-TW" sz="95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9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6911541"/>
                  </a:ext>
                </a:extLst>
              </a:tr>
              <a:tr h="182437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SOC.</a:t>
                      </a:r>
                      <a:endParaRPr lang="zh-TW" sz="95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470</a:t>
                      </a:r>
                      <a:endParaRPr lang="zh-TW" sz="95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Service Learning</a:t>
                      </a:r>
                      <a:endParaRPr lang="zh-TW" sz="95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9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539637"/>
                  </a:ext>
                </a:extLst>
              </a:tr>
              <a:tr h="182437">
                <a:tc gridSpan="3"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Free Elective (Elective courses offered by other departments)</a:t>
                      </a:r>
                      <a:endParaRPr lang="zh-TW" altLang="en-US" sz="9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altLang="zh-TW" sz="9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</a:t>
                      </a:r>
                      <a:endParaRPr lang="zh-TW" altLang="en-US" sz="9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3853212"/>
                  </a:ext>
                </a:extLst>
              </a:tr>
              <a:tr h="182437">
                <a:tc gridSpan="3"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9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 Credits</a:t>
                      </a:r>
                      <a:endParaRPr lang="zh-TW" sz="9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9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  <a:endParaRPr lang="zh-TW" sz="9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5191" marR="35191" marT="0" marB="0">
                    <a:solidFill>
                      <a:srgbClr val="DAE0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8761725"/>
                  </a:ext>
                </a:extLst>
              </a:tr>
            </a:tbl>
          </a:graphicData>
        </a:graphic>
      </p:graphicFrame>
      <p:sp>
        <p:nvSpPr>
          <p:cNvPr id="4" name="Rectangle 1">
            <a:extLst>
              <a:ext uri="{FF2B5EF4-FFF2-40B4-BE49-F238E27FC236}">
                <a16:creationId xmlns:a16="http://schemas.microsoft.com/office/drawing/2014/main" id="{E5B58ADC-B05D-D0CD-1127-B951E51333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20250" y="3429000"/>
            <a:ext cx="206273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*The Departmental Elective Courses offered will be subject to change.</a:t>
            </a:r>
            <a:endParaRPr kumimoji="0" lang="en-US" altLang="zh-TW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6312888"/>
      </p:ext>
    </p:extLst>
  </p:cSld>
  <p:clrMapOvr>
    <a:masterClrMapping/>
  </p:clrMapOvr>
</p:sld>
</file>

<file path=ppt/theme/theme1.xml><?xml version="1.0" encoding="utf-8"?>
<a:theme xmlns:a="http://schemas.openxmlformats.org/drawingml/2006/main" name="多面向">
  <a:themeElements>
    <a:clrScheme name="暖調藍色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多面向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多面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4352</TotalTime>
  <Words>313</Words>
  <Application>Microsoft Office PowerPoint</Application>
  <PresentationFormat>On-screen Show (4:3)</PresentationFormat>
  <Paragraphs>128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Times New Roman</vt:lpstr>
      <vt:lpstr>Trebuchet MS</vt:lpstr>
      <vt:lpstr>Wingdings 3</vt:lpstr>
      <vt:lpstr>多面向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Beyond Multiple Regression and SPSS</dc:title>
  <dc:creator>Dr. Li Hang</dc:creator>
  <cp:lastModifiedBy>Eric Yip</cp:lastModifiedBy>
  <cp:revision>599</cp:revision>
  <cp:lastPrinted>2021-04-08T10:58:27Z</cp:lastPrinted>
  <dcterms:created xsi:type="dcterms:W3CDTF">2016-10-28T05:26:25Z</dcterms:created>
  <dcterms:modified xsi:type="dcterms:W3CDTF">2022-09-26T03:44:19Z</dcterms:modified>
</cp:coreProperties>
</file>